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4.jpeg" ContentType="image/jpeg"/>
  <Override PartName="/ppt/media/image40.png" ContentType="image/png"/>
  <Override PartName="/ppt/media/image28.png" ContentType="image/png"/>
  <Override PartName="/ppt/media/image13.png" ContentType="image/png"/>
  <Override PartName="/ppt/media/image50.png" ContentType="image/png"/>
  <Override PartName="/ppt/media/image34.wmf" ContentType="image/x-wmf"/>
  <Override PartName="/ppt/media/image51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hdphoto2.wdp" ContentType="image/vnd.ms-photo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48.png" ContentType="image/png"/>
  <Override PartName="/ppt/media/image11.png" ContentType="image/png"/>
  <Override PartName="/ppt/media/hdphoto1.wdp" ContentType="image/vnd.ms-photo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3611CD-CF02-4386-A125-530673828B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86C333-224A-4AE8-9712-BB0C8DFE74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295882-266E-401C-8F26-3CB0E856EE5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DEC6D5-5241-4036-ACFF-465A7C9CE95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A3DD09-196C-477F-B5BA-56407ED2E8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F5222C-BBD9-4349-BA81-413050C205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1528F5-C543-47EE-A88B-393DD85132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0231F8-1768-4361-8D34-B3B46E23D65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30BB74-A660-4DFC-9C48-DF08571C3F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08142D-B5E0-4E3F-B733-8415CA4D5F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FE6D54-DBB3-4ACF-BE38-6CE320FAF5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9186CE-F2EA-44A0-99EC-BC9A284B5E6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338280" y="5254560"/>
            <a:ext cx="3398040" cy="29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117920" y="5254560"/>
            <a:ext cx="2264040" cy="298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ru-RU" sz="1400" spc="-1" strike="noStrike">
                <a:solidFill>
                  <a:srgbClr val="1f1f1f"/>
                </a:solidFill>
                <a:latin typeface="Elektra Light Pro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3A7ADD70-8AFF-41DB-896A-9748F2AAE4E8}" type="slidenum">
              <a:rPr b="0" lang="ru-RU" sz="1400" spc="-1" strike="noStrike">
                <a:solidFill>
                  <a:srgbClr val="1f1f1f"/>
                </a:solidFill>
                <a:latin typeface="Elektra Light Pro"/>
                <a:ea typeface="DejaVu Sans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92280" y="5254560"/>
            <a:ext cx="2264040" cy="29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</a:t>
            </a:r>
            <a:r>
              <a:rPr b="0" lang="ru-RU" sz="4400" spc="-1" strike="noStrike">
                <a:latin typeface="Arial"/>
              </a:rPr>
              <a:t>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microsoft.com/office/2007/relationships/hdphoto" Target="../media/hdphoto1.wdp"/><Relationship Id="rId4" Type="http://schemas.openxmlformats.org/officeDocument/2006/relationships/image" Target="../media/image33.png"/><Relationship Id="rId5" Type="http://schemas.microsoft.com/office/2007/relationships/hdphoto" Target="../media/hdphoto2.wdp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19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120"/>
          <p:cNvSpPr/>
          <p:nvPr/>
        </p:nvSpPr>
        <p:spPr>
          <a:xfrm>
            <a:off x="360" y="1487520"/>
            <a:ext cx="10075680" cy="417852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2" name="Text Box 24"/>
          <p:cNvSpPr/>
          <p:nvPr/>
        </p:nvSpPr>
        <p:spPr>
          <a:xfrm>
            <a:off x="182520" y="1636200"/>
            <a:ext cx="8421480" cy="11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5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Отдел перспективных информационных технологий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43" name="Рисунок 2" descr=""/>
          <p:cNvPicPr/>
          <p:nvPr/>
        </p:nvPicPr>
        <p:blipFill>
          <a:blip r:embed="rId1"/>
          <a:stretch/>
        </p:blipFill>
        <p:spPr>
          <a:xfrm>
            <a:off x="7936200" y="5051520"/>
            <a:ext cx="1949760" cy="451080"/>
          </a:xfrm>
          <a:prstGeom prst="rect">
            <a:avLst/>
          </a:prstGeom>
          <a:ln w="0">
            <a:noFill/>
          </a:ln>
        </p:spPr>
      </p:pic>
      <p:sp>
        <p:nvSpPr>
          <p:cNvPr id="44" name="CustomShape 3"/>
          <p:cNvSpPr/>
          <p:nvPr/>
        </p:nvSpPr>
        <p:spPr>
          <a:xfrm>
            <a:off x="7142040" y="446040"/>
            <a:ext cx="2902680" cy="5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www.niitp.ru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+7 (499) 204-91-31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info-19@niitp.ru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360" y="1636200"/>
            <a:ext cx="1014264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Прямая соединительная линия 125"/>
          <p:cNvSpPr/>
          <p:nvPr/>
        </p:nvSpPr>
        <p:spPr>
          <a:xfrm>
            <a:off x="720" y="1636200"/>
            <a:ext cx="732600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0" bIns="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7" name="Прямая соединительная линия 126"/>
          <p:cNvSpPr/>
          <p:nvPr/>
        </p:nvSpPr>
        <p:spPr>
          <a:xfrm flipH="1">
            <a:off x="8057880" y="445680"/>
            <a:ext cx="2021040" cy="3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ямоугольник 242"/>
          <p:cNvSpPr/>
          <p:nvPr/>
        </p:nvSpPr>
        <p:spPr>
          <a:xfrm>
            <a:off x="0" y="360"/>
            <a:ext cx="6773760" cy="56664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Прямоугольник 243"/>
          <p:cNvSpPr/>
          <p:nvPr/>
        </p:nvSpPr>
        <p:spPr>
          <a:xfrm rot="21589200">
            <a:off x="6598440" y="3240"/>
            <a:ext cx="3476520" cy="566604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Прямоугольник 244"/>
          <p:cNvSpPr/>
          <p:nvPr/>
        </p:nvSpPr>
        <p:spPr>
          <a:xfrm>
            <a:off x="182880" y="112680"/>
            <a:ext cx="585756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интеллектуального управления КА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63" name="Прямоугольник 245"/>
          <p:cNvSpPr/>
          <p:nvPr/>
        </p:nvSpPr>
        <p:spPr>
          <a:xfrm>
            <a:off x="182880" y="1094760"/>
            <a:ext cx="457560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НИР УМКА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4" name="Прямоугольник 246"/>
          <p:cNvSpPr/>
          <p:nvPr/>
        </p:nvSpPr>
        <p:spPr>
          <a:xfrm>
            <a:off x="182880" y="1502280"/>
            <a:ext cx="6224040" cy="66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Автоматизированная система оценки, прогноза, поддержки принятия решений при управлении КА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65" name="Прямоугольник 247"/>
          <p:cNvSpPr/>
          <p:nvPr/>
        </p:nvSpPr>
        <p:spPr>
          <a:xfrm>
            <a:off x="182880" y="2163600"/>
            <a:ext cx="6297120" cy="16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Имитационное моделирование процессов КА (цифровой двойник)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Определение прогнозируемого состояния между СС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Анализ тенденций изменения показателей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Автоматическая генерация программ управления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</p:txBody>
      </p:sp>
      <p:sp>
        <p:nvSpPr>
          <p:cNvPr id="166" name="Прямоугольник 248"/>
          <p:cNvSpPr/>
          <p:nvPr/>
        </p:nvSpPr>
        <p:spPr>
          <a:xfrm>
            <a:off x="182880" y="3981240"/>
            <a:ext cx="7322760" cy="14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Повышение уровня автоматизации процессов управления КА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Оперативность принятия решений по управлению КА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Повышение эффективности эксплуатации  средств управления КА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67" name="Прямая соединительная линия 249"/>
          <p:cNvSpPr/>
          <p:nvPr/>
        </p:nvSpPr>
        <p:spPr>
          <a:xfrm>
            <a:off x="256320" y="1090800"/>
            <a:ext cx="575100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Прямая соединительная линия 250"/>
          <p:cNvSpPr/>
          <p:nvPr/>
        </p:nvSpPr>
        <p:spPr>
          <a:xfrm flipV="1">
            <a:off x="164160" y="1571040"/>
            <a:ext cx="360" cy="30060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Рисунок 251" descr=""/>
          <p:cNvPicPr/>
          <p:nvPr/>
        </p:nvPicPr>
        <p:blipFill>
          <a:blip r:embed="rId1"/>
          <a:stretch/>
        </p:blipFill>
        <p:spPr>
          <a:xfrm>
            <a:off x="11936880" y="3531240"/>
            <a:ext cx="2781000" cy="131256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9694;p 4"/>
          <p:cNvSpPr/>
          <p:nvPr/>
        </p:nvSpPr>
        <p:spPr>
          <a:xfrm>
            <a:off x="11790360" y="3421800"/>
            <a:ext cx="3040920" cy="225612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Picture 14" descr=""/>
          <p:cNvPicPr/>
          <p:nvPr/>
        </p:nvPicPr>
        <p:blipFill>
          <a:blip r:embed="rId2"/>
          <a:stretch/>
        </p:blipFill>
        <p:spPr>
          <a:xfrm>
            <a:off x="6962760" y="587160"/>
            <a:ext cx="2941200" cy="1344600"/>
          </a:xfrm>
          <a:prstGeom prst="rect">
            <a:avLst/>
          </a:prstGeom>
          <a:ln w="9525">
            <a:noFill/>
          </a:ln>
        </p:spPr>
      </p:pic>
      <p:pic>
        <p:nvPicPr>
          <p:cNvPr id="172" name="Picture 15" descr=""/>
          <p:cNvPicPr/>
          <p:nvPr/>
        </p:nvPicPr>
        <p:blipFill>
          <a:blip r:embed="rId3"/>
          <a:stretch/>
        </p:blipFill>
        <p:spPr>
          <a:xfrm>
            <a:off x="6959160" y="3860640"/>
            <a:ext cx="2931120" cy="134460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17" descr=""/>
          <p:cNvPicPr/>
          <p:nvPr/>
        </p:nvPicPr>
        <p:blipFill>
          <a:blip r:embed="rId4"/>
          <a:stretch/>
        </p:blipFill>
        <p:spPr>
          <a:xfrm>
            <a:off x="6962760" y="2194200"/>
            <a:ext cx="2931840" cy="134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Прямоугольник 256"/>
          <p:cNvSpPr/>
          <p:nvPr/>
        </p:nvSpPr>
        <p:spPr>
          <a:xfrm>
            <a:off x="0" y="360"/>
            <a:ext cx="6590880" cy="566712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5" name="Прямоугольник 257"/>
          <p:cNvSpPr/>
          <p:nvPr/>
        </p:nvSpPr>
        <p:spPr>
          <a:xfrm rot="21588600">
            <a:off x="6330960" y="3600"/>
            <a:ext cx="3780360" cy="56664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Прямая соединительная линия 258"/>
          <p:cNvSpPr/>
          <p:nvPr/>
        </p:nvSpPr>
        <p:spPr>
          <a:xfrm>
            <a:off x="255960" y="594360"/>
            <a:ext cx="571428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Прямоугольник 259"/>
          <p:cNvSpPr/>
          <p:nvPr/>
        </p:nvSpPr>
        <p:spPr>
          <a:xfrm>
            <a:off x="182520" y="59040"/>
            <a:ext cx="603576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Иммитационное моделирование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78" name="Прямоугольник 260"/>
          <p:cNvSpPr/>
          <p:nvPr/>
        </p:nvSpPr>
        <p:spPr>
          <a:xfrm>
            <a:off x="365760" y="1189800"/>
            <a:ext cx="567540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Разработан ПК иммитационного моделирования для оценки: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79" name="Прямоугольник 261"/>
          <p:cNvSpPr/>
          <p:nvPr/>
        </p:nvSpPr>
        <p:spPr>
          <a:xfrm>
            <a:off x="365760" y="2231640"/>
            <a:ext cx="164628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Показателей надёжности КС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0" name="Прямоугольник 262"/>
          <p:cNvSpPr/>
          <p:nvPr/>
        </p:nvSpPr>
        <p:spPr>
          <a:xfrm>
            <a:off x="2746800" y="2231640"/>
            <a:ext cx="164628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Достаточности средств НКУ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1" name="Прямоугольник 263"/>
          <p:cNvSpPr/>
          <p:nvPr/>
        </p:nvSpPr>
        <p:spPr>
          <a:xfrm>
            <a:off x="5310360" y="2239920"/>
            <a:ext cx="91368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ТТХ КС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2" name="Прямая соединительная линия 264"/>
          <p:cNvSpPr/>
          <p:nvPr/>
        </p:nvSpPr>
        <p:spPr>
          <a:xfrm>
            <a:off x="1098000" y="8204400"/>
            <a:ext cx="360" cy="29772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Прямоугольник 265"/>
          <p:cNvSpPr/>
          <p:nvPr/>
        </p:nvSpPr>
        <p:spPr>
          <a:xfrm>
            <a:off x="365760" y="1189800"/>
            <a:ext cx="5675400" cy="741960"/>
          </a:xfrm>
          <a:prstGeom prst="rect">
            <a:avLst/>
          </a:prstGeom>
          <a:noFill/>
          <a:ln w="0">
            <a:solidFill>
              <a:srgbClr val="ffffff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Прямоугольник 266"/>
          <p:cNvSpPr/>
          <p:nvPr/>
        </p:nvSpPr>
        <p:spPr>
          <a:xfrm>
            <a:off x="365760" y="3421800"/>
            <a:ext cx="5675400" cy="12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Thin"/>
                <a:ea typeface="WenQuanYi Micro Hei"/>
              </a:rPr>
              <a:t>На основе предложенных алгоритмов и моделей возможно получать необходимые количественные характеристики КС. 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endParaRPr b="0" lang="ru-RU" sz="1600" spc="-1" strike="noStrike">
              <a:latin typeface="Arial"/>
            </a:endParaRPr>
          </a:p>
        </p:txBody>
      </p:sp>
      <p:pic>
        <p:nvPicPr>
          <p:cNvPr id="185" name="Рисунок 4" descr="C:\Users\user\Desktop\screenShots\Оценка ТТХ_013.png"/>
          <p:cNvPicPr/>
          <p:nvPr/>
        </p:nvPicPr>
        <p:blipFill>
          <a:blip r:embed="rId1"/>
          <a:stretch/>
        </p:blipFill>
        <p:spPr>
          <a:xfrm>
            <a:off x="6905520" y="148320"/>
            <a:ext cx="2981520" cy="1462320"/>
          </a:xfrm>
          <a:prstGeom prst="rect">
            <a:avLst/>
          </a:prstGeom>
          <a:ln w="0">
            <a:noFill/>
          </a:ln>
        </p:spPr>
      </p:pic>
      <p:pic>
        <p:nvPicPr>
          <p:cNvPr id="186" name="Рисунок 5" descr="C:\Users\user\Desktop\Луч\screenshots\4.png"/>
          <p:cNvPicPr/>
          <p:nvPr/>
        </p:nvPicPr>
        <p:blipFill>
          <a:blip r:embed="rId2"/>
          <a:stretch/>
        </p:blipFill>
        <p:spPr>
          <a:xfrm>
            <a:off x="6906600" y="2082960"/>
            <a:ext cx="2980440" cy="140292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16" descr="Y:\Обмен\КП_ИАО\скриншоты\достаточность\в презентацию.png"/>
          <p:cNvPicPr/>
          <p:nvPr/>
        </p:nvPicPr>
        <p:blipFill>
          <a:blip r:embed="rId3"/>
          <a:stretch/>
        </p:blipFill>
        <p:spPr>
          <a:xfrm>
            <a:off x="6974640" y="3868200"/>
            <a:ext cx="2912400" cy="1393920"/>
          </a:xfrm>
          <a:prstGeom prst="rect">
            <a:avLst/>
          </a:prstGeom>
          <a:ln w="0">
            <a:noFill/>
          </a:ln>
        </p:spPr>
      </p:pic>
      <p:sp>
        <p:nvSpPr>
          <p:cNvPr id="188" name="Прямоугольник 270"/>
          <p:cNvSpPr/>
          <p:nvPr/>
        </p:nvSpPr>
        <p:spPr>
          <a:xfrm>
            <a:off x="6592680" y="1636560"/>
            <a:ext cx="347724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СЧ НИР «Авангард–Конвергенция–НИИ ТП  З»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9" name="Прямоугольник 271"/>
          <p:cNvSpPr/>
          <p:nvPr/>
        </p:nvSpPr>
        <p:spPr>
          <a:xfrm>
            <a:off x="6775560" y="3517200"/>
            <a:ext cx="329436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Оценка ТТХ МКСР «Луч-5М»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90" name="Прямоугольник 272"/>
          <p:cNvSpPr/>
          <p:nvPr/>
        </p:nvSpPr>
        <p:spPr>
          <a:xfrm>
            <a:off x="6775560" y="5293800"/>
            <a:ext cx="330084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Оценка достаточности средств НАКУ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Прямоугольник 273"/>
          <p:cNvSpPr/>
          <p:nvPr/>
        </p:nvSpPr>
        <p:spPr>
          <a:xfrm>
            <a:off x="183240" y="743400"/>
            <a:ext cx="9703440" cy="446112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Прямоугольник 274"/>
          <p:cNvSpPr/>
          <p:nvPr/>
        </p:nvSpPr>
        <p:spPr>
          <a:xfrm>
            <a:off x="2563560" y="360"/>
            <a:ext cx="4759200" cy="5925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Комплексные решения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93" name="Прямоугольник 275"/>
          <p:cNvSpPr/>
          <p:nvPr/>
        </p:nvSpPr>
        <p:spPr>
          <a:xfrm>
            <a:off x="5057640" y="1541160"/>
            <a:ext cx="2045160" cy="277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4" name="Прямоугольник 276"/>
          <p:cNvSpPr/>
          <p:nvPr/>
        </p:nvSpPr>
        <p:spPr>
          <a:xfrm>
            <a:off x="5132880" y="1189800"/>
            <a:ext cx="2192400" cy="29736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Реализация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5" name="Прямоугольник 277"/>
          <p:cNvSpPr/>
          <p:nvPr/>
        </p:nvSpPr>
        <p:spPr>
          <a:xfrm>
            <a:off x="7438680" y="1541160"/>
            <a:ext cx="2045160" cy="277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6" name="Прямоугольник 278"/>
          <p:cNvSpPr/>
          <p:nvPr/>
        </p:nvSpPr>
        <p:spPr>
          <a:xfrm>
            <a:off x="7511040" y="1189800"/>
            <a:ext cx="2192760" cy="29736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Внедрение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7" name="Прямоугольник 279"/>
          <p:cNvSpPr/>
          <p:nvPr/>
        </p:nvSpPr>
        <p:spPr>
          <a:xfrm>
            <a:off x="292320" y="1338840"/>
            <a:ext cx="2192400" cy="2973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8" name="Прямоугольник 280"/>
          <p:cNvSpPr/>
          <p:nvPr/>
        </p:nvSpPr>
        <p:spPr>
          <a:xfrm>
            <a:off x="365760" y="1189800"/>
            <a:ext cx="2192400" cy="29736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9" name="Прямоугольник 281"/>
          <p:cNvSpPr/>
          <p:nvPr/>
        </p:nvSpPr>
        <p:spPr>
          <a:xfrm>
            <a:off x="2676960" y="1546920"/>
            <a:ext cx="2045160" cy="277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0" name="Прямоугольник 282"/>
          <p:cNvSpPr/>
          <p:nvPr/>
        </p:nvSpPr>
        <p:spPr>
          <a:xfrm>
            <a:off x="2743920" y="1189800"/>
            <a:ext cx="2192400" cy="29736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Проектирование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Прямоугольник 283"/>
          <p:cNvSpPr/>
          <p:nvPr/>
        </p:nvSpPr>
        <p:spPr>
          <a:xfrm>
            <a:off x="182520" y="743400"/>
            <a:ext cx="9703440" cy="446112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Прямоугольник 284"/>
          <p:cNvSpPr/>
          <p:nvPr/>
        </p:nvSpPr>
        <p:spPr>
          <a:xfrm>
            <a:off x="2746440" y="360"/>
            <a:ext cx="4576320" cy="5925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Анализ требований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03" name="Прямоугольник 285"/>
          <p:cNvSpPr/>
          <p:nvPr/>
        </p:nvSpPr>
        <p:spPr>
          <a:xfrm>
            <a:off x="1098360" y="2678040"/>
            <a:ext cx="274356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Прямоугольник 286"/>
          <p:cNvSpPr/>
          <p:nvPr/>
        </p:nvSpPr>
        <p:spPr>
          <a:xfrm>
            <a:off x="548640" y="1338840"/>
            <a:ext cx="4393080" cy="741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Прямоугольник 287"/>
          <p:cNvSpPr/>
          <p:nvPr/>
        </p:nvSpPr>
        <p:spPr>
          <a:xfrm>
            <a:off x="731880" y="1189800"/>
            <a:ext cx="4393080" cy="7419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Исследование предметной области работы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06" name="Прямоугольник 288"/>
          <p:cNvSpPr/>
          <p:nvPr/>
        </p:nvSpPr>
        <p:spPr>
          <a:xfrm>
            <a:off x="548640" y="2529360"/>
            <a:ext cx="4393080" cy="741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Прямоугольник 289"/>
          <p:cNvSpPr/>
          <p:nvPr/>
        </p:nvSpPr>
        <p:spPr>
          <a:xfrm>
            <a:off x="731880" y="2380320"/>
            <a:ext cx="4393080" cy="7419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Формирования количественных и качественных требований к системе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08" name="Прямоугольник 290"/>
          <p:cNvSpPr/>
          <p:nvPr/>
        </p:nvSpPr>
        <p:spPr>
          <a:xfrm>
            <a:off x="548640" y="3719520"/>
            <a:ext cx="4393080" cy="741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Прямоугольник 291"/>
          <p:cNvSpPr/>
          <p:nvPr/>
        </p:nvSpPr>
        <p:spPr>
          <a:xfrm>
            <a:off x="731880" y="3570480"/>
            <a:ext cx="4393080" cy="7419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Проект технического задания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10" name="Рисунок 292" descr=""/>
          <p:cNvPicPr/>
          <p:nvPr/>
        </p:nvPicPr>
        <p:blipFill>
          <a:blip r:embed="rId1"/>
          <a:stretch/>
        </p:blipFill>
        <p:spPr>
          <a:xfrm>
            <a:off x="6226560" y="1338840"/>
            <a:ext cx="3033360" cy="301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Прямоугольник 293"/>
          <p:cNvSpPr/>
          <p:nvPr/>
        </p:nvSpPr>
        <p:spPr>
          <a:xfrm>
            <a:off x="182520" y="743400"/>
            <a:ext cx="9703440" cy="446112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Прямоугольник 294"/>
          <p:cNvSpPr/>
          <p:nvPr/>
        </p:nvSpPr>
        <p:spPr>
          <a:xfrm>
            <a:off x="2746440" y="360"/>
            <a:ext cx="4576320" cy="5925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Проектирование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13" name="Прямоугольник 295"/>
          <p:cNvSpPr/>
          <p:nvPr/>
        </p:nvSpPr>
        <p:spPr>
          <a:xfrm>
            <a:off x="1098360" y="2678040"/>
            <a:ext cx="274356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Овал 296"/>
          <p:cNvSpPr/>
          <p:nvPr/>
        </p:nvSpPr>
        <p:spPr>
          <a:xfrm>
            <a:off x="328680" y="1239480"/>
            <a:ext cx="2683440" cy="218016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Овал 297"/>
          <p:cNvSpPr/>
          <p:nvPr/>
        </p:nvSpPr>
        <p:spPr>
          <a:xfrm>
            <a:off x="573120" y="1041120"/>
            <a:ext cx="2683440" cy="2180160"/>
          </a:xfrm>
          <a:prstGeom prst="ellipse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Выбор оптимальных программных решений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16" name="Овал 298"/>
          <p:cNvSpPr/>
          <p:nvPr/>
        </p:nvSpPr>
        <p:spPr>
          <a:xfrm>
            <a:off x="2380320" y="2874240"/>
            <a:ext cx="2685960" cy="218196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Овал 299"/>
          <p:cNvSpPr/>
          <p:nvPr/>
        </p:nvSpPr>
        <p:spPr>
          <a:xfrm>
            <a:off x="2622240" y="2678040"/>
            <a:ext cx="2685960" cy="2181960"/>
          </a:xfrm>
          <a:prstGeom prst="ellipse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 гибкой архитектуры системы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18" name="Овал 300"/>
          <p:cNvSpPr/>
          <p:nvPr/>
        </p:nvSpPr>
        <p:spPr>
          <a:xfrm>
            <a:off x="4798080" y="1239480"/>
            <a:ext cx="2683440" cy="218016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Овал 301"/>
          <p:cNvSpPr/>
          <p:nvPr/>
        </p:nvSpPr>
        <p:spPr>
          <a:xfrm>
            <a:off x="5041800" y="1041120"/>
            <a:ext cx="2683440" cy="2180160"/>
          </a:xfrm>
          <a:prstGeom prst="ellipse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Анализ рынка аппаратной части и выбор комплектующих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600" spc="-1" strike="noStrike">
              <a:latin typeface="Arial"/>
            </a:endParaRPr>
          </a:p>
        </p:txBody>
      </p:sp>
      <p:sp>
        <p:nvSpPr>
          <p:cNvPr id="220" name="Овал 302"/>
          <p:cNvSpPr/>
          <p:nvPr/>
        </p:nvSpPr>
        <p:spPr>
          <a:xfrm>
            <a:off x="6775560" y="2876040"/>
            <a:ext cx="2683440" cy="218016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Овал 303"/>
          <p:cNvSpPr/>
          <p:nvPr/>
        </p:nvSpPr>
        <p:spPr>
          <a:xfrm>
            <a:off x="7020000" y="2678040"/>
            <a:ext cx="2683440" cy="2180160"/>
          </a:xfrm>
          <a:prstGeom prst="ellipse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Технический проект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305"/>
          <p:cNvSpPr/>
          <p:nvPr/>
        </p:nvSpPr>
        <p:spPr>
          <a:xfrm>
            <a:off x="182520" y="743400"/>
            <a:ext cx="9703440" cy="446112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Прямоугольник 306"/>
          <p:cNvSpPr/>
          <p:nvPr/>
        </p:nvSpPr>
        <p:spPr>
          <a:xfrm>
            <a:off x="2929680" y="360"/>
            <a:ext cx="4025880" cy="5925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Реализация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24" name="Прямоугольник 307"/>
          <p:cNvSpPr/>
          <p:nvPr/>
        </p:nvSpPr>
        <p:spPr>
          <a:xfrm>
            <a:off x="1098360" y="2678040"/>
            <a:ext cx="274356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Рисунок 308" descr=""/>
          <p:cNvPicPr/>
          <p:nvPr/>
        </p:nvPicPr>
        <p:blipFill>
          <a:blip r:embed="rId1"/>
          <a:stretch/>
        </p:blipFill>
        <p:spPr>
          <a:xfrm>
            <a:off x="7012080" y="1636560"/>
            <a:ext cx="2065320" cy="890640"/>
          </a:xfrm>
          <a:prstGeom prst="rect">
            <a:avLst/>
          </a:prstGeom>
          <a:ln w="0">
            <a:noFill/>
          </a:ln>
        </p:spPr>
      </p:pic>
      <p:pic>
        <p:nvPicPr>
          <p:cNvPr id="226" name="Рисунок 309" descr=""/>
          <p:cNvPicPr/>
          <p:nvPr/>
        </p:nvPicPr>
        <p:blipFill>
          <a:blip r:embed="rId2"/>
          <a:stretch/>
        </p:blipFill>
        <p:spPr>
          <a:xfrm>
            <a:off x="4212000" y="1636560"/>
            <a:ext cx="1657800" cy="837720"/>
          </a:xfrm>
          <a:prstGeom prst="rect">
            <a:avLst/>
          </a:prstGeom>
          <a:ln w="0">
            <a:noFill/>
          </a:ln>
        </p:spPr>
      </p:pic>
      <p:pic>
        <p:nvPicPr>
          <p:cNvPr id="227" name="Рисунок 310" descr=""/>
          <p:cNvPicPr/>
          <p:nvPr/>
        </p:nvPicPr>
        <p:blipFill>
          <a:blip r:embed="rId3"/>
          <a:stretch/>
        </p:blipFill>
        <p:spPr>
          <a:xfrm>
            <a:off x="1138680" y="1636560"/>
            <a:ext cx="1676520" cy="1039320"/>
          </a:xfrm>
          <a:prstGeom prst="rect">
            <a:avLst/>
          </a:prstGeom>
          <a:ln w="0">
            <a:noFill/>
          </a:ln>
        </p:spPr>
      </p:pic>
      <p:sp>
        <p:nvSpPr>
          <p:cNvPr id="228" name="Прямоугольник 311"/>
          <p:cNvSpPr/>
          <p:nvPr/>
        </p:nvSpPr>
        <p:spPr>
          <a:xfrm>
            <a:off x="548640" y="2975400"/>
            <a:ext cx="2561400" cy="1197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Прямоугольник 312"/>
          <p:cNvSpPr/>
          <p:nvPr/>
        </p:nvSpPr>
        <p:spPr>
          <a:xfrm>
            <a:off x="731880" y="2817720"/>
            <a:ext cx="2561400" cy="11973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Разработка, автономная, комплексная отладка программных решений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0" name="Прямоугольник 313"/>
          <p:cNvSpPr/>
          <p:nvPr/>
        </p:nvSpPr>
        <p:spPr>
          <a:xfrm>
            <a:off x="3589200" y="2966400"/>
            <a:ext cx="2561400" cy="1197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Прямоугольник 314"/>
          <p:cNvSpPr/>
          <p:nvPr/>
        </p:nvSpPr>
        <p:spPr>
          <a:xfrm>
            <a:off x="3772440" y="2827080"/>
            <a:ext cx="2561400" cy="11973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 изделия и проведение предварительных испытаний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32" name="Прямоугольник 315"/>
          <p:cNvSpPr/>
          <p:nvPr/>
        </p:nvSpPr>
        <p:spPr>
          <a:xfrm>
            <a:off x="6592680" y="2975400"/>
            <a:ext cx="2561400" cy="1197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Прямоугольник 316"/>
          <p:cNvSpPr/>
          <p:nvPr/>
        </p:nvSpPr>
        <p:spPr>
          <a:xfrm>
            <a:off x="6775560" y="2827080"/>
            <a:ext cx="2561400" cy="11973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Демонстрация заказчику  и доработка при необходимости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Прямоугольник 317"/>
          <p:cNvSpPr/>
          <p:nvPr/>
        </p:nvSpPr>
        <p:spPr>
          <a:xfrm>
            <a:off x="182520" y="743400"/>
            <a:ext cx="9703440" cy="446112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Прямоугольник 318"/>
          <p:cNvSpPr/>
          <p:nvPr/>
        </p:nvSpPr>
        <p:spPr>
          <a:xfrm>
            <a:off x="2929680" y="360"/>
            <a:ext cx="4025880" cy="5925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Внедрение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36" name="Прямоугольник 319"/>
          <p:cNvSpPr/>
          <p:nvPr/>
        </p:nvSpPr>
        <p:spPr>
          <a:xfrm>
            <a:off x="1098360" y="1933920"/>
            <a:ext cx="274356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Полилиния 320"/>
          <p:cNvSpPr/>
          <p:nvPr/>
        </p:nvSpPr>
        <p:spPr>
          <a:xfrm>
            <a:off x="365760" y="1189800"/>
            <a:ext cx="2637000" cy="19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Прямоугольник 321"/>
          <p:cNvSpPr/>
          <p:nvPr/>
        </p:nvSpPr>
        <p:spPr>
          <a:xfrm>
            <a:off x="365760" y="1189800"/>
            <a:ext cx="877680" cy="1932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Полилиния 322"/>
          <p:cNvSpPr/>
          <p:nvPr/>
        </p:nvSpPr>
        <p:spPr>
          <a:xfrm>
            <a:off x="2477520" y="1189800"/>
            <a:ext cx="2637000" cy="19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Полилиния 323"/>
          <p:cNvSpPr/>
          <p:nvPr/>
        </p:nvSpPr>
        <p:spPr>
          <a:xfrm>
            <a:off x="548640" y="1041120"/>
            <a:ext cx="2637000" cy="19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1f1f1f"/>
                </a:solidFill>
                <a:latin typeface="Noto Sans CJK JP Light"/>
                <a:ea typeface="DejaVu Sans"/>
              </a:rPr>
              <a:t>Сборка,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1" name="Прямоугольник 324"/>
          <p:cNvSpPr/>
          <p:nvPr/>
        </p:nvSpPr>
        <p:spPr>
          <a:xfrm>
            <a:off x="548640" y="1041120"/>
            <a:ext cx="877680" cy="193212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Полилиния 325"/>
          <p:cNvSpPr/>
          <p:nvPr/>
        </p:nvSpPr>
        <p:spPr>
          <a:xfrm>
            <a:off x="4588920" y="1189800"/>
            <a:ext cx="2637000" cy="19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Полилиния 326"/>
          <p:cNvSpPr/>
          <p:nvPr/>
        </p:nvSpPr>
        <p:spPr>
          <a:xfrm>
            <a:off x="2660760" y="1041120"/>
            <a:ext cx="2637000" cy="19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Полилиния 327"/>
          <p:cNvSpPr/>
          <p:nvPr/>
        </p:nvSpPr>
        <p:spPr>
          <a:xfrm>
            <a:off x="6700320" y="1189800"/>
            <a:ext cx="2637000" cy="19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Полилиния 328"/>
          <p:cNvSpPr/>
          <p:nvPr/>
        </p:nvSpPr>
        <p:spPr>
          <a:xfrm>
            <a:off x="4772160" y="1041120"/>
            <a:ext cx="2637000" cy="19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Полилиния 329"/>
          <p:cNvSpPr/>
          <p:nvPr/>
        </p:nvSpPr>
        <p:spPr>
          <a:xfrm>
            <a:off x="6883560" y="1041120"/>
            <a:ext cx="2637000" cy="19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Прямоугольник 330"/>
          <p:cNvSpPr/>
          <p:nvPr/>
        </p:nvSpPr>
        <p:spPr>
          <a:xfrm>
            <a:off x="548640" y="1041120"/>
            <a:ext cx="1926000" cy="17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Сборка, монтажные и пуско-наладочные работы на объекте эксплуатации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8" name="Прямоугольник 331"/>
          <p:cNvSpPr/>
          <p:nvPr/>
        </p:nvSpPr>
        <p:spPr>
          <a:xfrm>
            <a:off x="3296160" y="1393560"/>
            <a:ext cx="1818360" cy="12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Проведение сертификационных испытаний системы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49" name="Прямоугольник 332"/>
          <p:cNvSpPr/>
          <p:nvPr/>
        </p:nvSpPr>
        <p:spPr>
          <a:xfrm>
            <a:off x="5567040" y="1636200"/>
            <a:ext cx="146304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Сдача Заказчику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50" name="Прямоугольник 333"/>
          <p:cNvSpPr/>
          <p:nvPr/>
        </p:nvSpPr>
        <p:spPr>
          <a:xfrm>
            <a:off x="7618320" y="1486800"/>
            <a:ext cx="1463040" cy="10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Обучение и техническая поддержка системы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51" name="Рисунок 334" descr=""/>
          <p:cNvPicPr/>
          <p:nvPr/>
        </p:nvPicPr>
        <p:blipFill>
          <a:blip r:embed="rId1"/>
          <a:stretch/>
        </p:blipFill>
        <p:spPr>
          <a:xfrm>
            <a:off x="3313080" y="2786040"/>
            <a:ext cx="3460320" cy="281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19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127"/>
          <p:cNvSpPr/>
          <p:nvPr/>
        </p:nvSpPr>
        <p:spPr>
          <a:xfrm>
            <a:off x="4087080" y="297000"/>
            <a:ext cx="5554440" cy="5018040"/>
          </a:xfrm>
          <a:prstGeom prst="rect">
            <a:avLst/>
          </a:prstGeom>
          <a:solidFill>
            <a:srgbClr val="f2f2f2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Прямоугольник 128"/>
          <p:cNvSpPr/>
          <p:nvPr/>
        </p:nvSpPr>
        <p:spPr>
          <a:xfrm>
            <a:off x="731880" y="1626480"/>
            <a:ext cx="2926800" cy="403848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Прямоугольник 129"/>
          <p:cNvSpPr/>
          <p:nvPr/>
        </p:nvSpPr>
        <p:spPr>
          <a:xfrm>
            <a:off x="622080" y="594720"/>
            <a:ext cx="292680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Основные направления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51" name="Прямоугольник 130"/>
          <p:cNvSpPr/>
          <p:nvPr/>
        </p:nvSpPr>
        <p:spPr>
          <a:xfrm>
            <a:off x="4245840" y="297000"/>
            <a:ext cx="237780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Комплексные решения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2" name="Прямоугольник 131"/>
          <p:cNvSpPr/>
          <p:nvPr/>
        </p:nvSpPr>
        <p:spPr>
          <a:xfrm>
            <a:off x="4245840" y="1812960"/>
            <a:ext cx="237780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Специальные решения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3" name="Прямоугольник 132"/>
          <p:cNvSpPr/>
          <p:nvPr/>
        </p:nvSpPr>
        <p:spPr>
          <a:xfrm>
            <a:off x="4230000" y="3449520"/>
            <a:ext cx="317340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Интеллектуальные системы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4" name="Прямая соединительная линия 133"/>
          <p:cNvSpPr/>
          <p:nvPr/>
        </p:nvSpPr>
        <p:spPr>
          <a:xfrm>
            <a:off x="4360680" y="626040"/>
            <a:ext cx="2161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Прямая соединительная линия 135"/>
          <p:cNvSpPr/>
          <p:nvPr/>
        </p:nvSpPr>
        <p:spPr>
          <a:xfrm>
            <a:off x="4348800" y="2139840"/>
            <a:ext cx="2249640" cy="2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Прямая соединительная линия 136"/>
          <p:cNvSpPr/>
          <p:nvPr/>
        </p:nvSpPr>
        <p:spPr>
          <a:xfrm>
            <a:off x="4324320" y="3831480"/>
            <a:ext cx="216144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Text Box 1"/>
          <p:cNvSpPr/>
          <p:nvPr/>
        </p:nvSpPr>
        <p:spPr>
          <a:xfrm>
            <a:off x="4399560" y="648000"/>
            <a:ext cx="486648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Разработка программно-аппаратных инфраструктурных комплексов под ключ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Разработка распределенных систем хранения, обработки и представления информации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58" name="Text Box 2"/>
          <p:cNvSpPr/>
          <p:nvPr/>
        </p:nvSpPr>
        <p:spPr>
          <a:xfrm>
            <a:off x="4397400" y="2184840"/>
            <a:ext cx="505152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1f1f1f"/>
                </a:solidFill>
                <a:latin typeface="Noto Sans CJK HK Thin"/>
                <a:ea typeface="DejaVu Sans"/>
              </a:rPr>
              <a:t>Разработка специальных программных комплексов</a:t>
            </a:r>
            <a:r>
              <a:rPr b="0" lang="en-US" sz="1300" spc="-1" strike="noStrike">
                <a:solidFill>
                  <a:srgbClr val="1f1f1f"/>
                </a:solidFill>
                <a:latin typeface="Noto Sans CJK HK Thin"/>
                <a:ea typeface="DejaVu Sans"/>
              </a:rPr>
              <a:t> </a:t>
            </a:r>
            <a:r>
              <a:rPr b="0" lang="ru-RU" sz="1300" spc="-1" strike="noStrike">
                <a:solidFill>
                  <a:srgbClr val="1f1f1f"/>
                </a:solidFill>
                <a:latin typeface="Noto Sans CJK HK Thin"/>
                <a:ea typeface="DejaVu Sans"/>
              </a:rPr>
              <a:t>различного назначения с применением современных технологий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1f1f1f"/>
                </a:solidFill>
                <a:latin typeface="Noto Sans CJK HK Thin"/>
                <a:ea typeface="DejaVu Sans"/>
              </a:rPr>
              <a:t>Модернизация и автоматизация существующих решений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59" name="Text Box 3"/>
          <p:cNvSpPr/>
          <p:nvPr/>
        </p:nvSpPr>
        <p:spPr>
          <a:xfrm>
            <a:off x="4307040" y="3895920"/>
            <a:ext cx="5142600" cy="12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Разработка экспертных систем и систем поддержки принятия решений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Разработка систем прогнозирования и анализа на основе имитационного моделирования, цифровых двойников и машинного обучения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19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рямоугольник 140"/>
          <p:cNvSpPr/>
          <p:nvPr/>
        </p:nvSpPr>
        <p:spPr>
          <a:xfrm>
            <a:off x="901080" y="1080000"/>
            <a:ext cx="8278560" cy="3050280"/>
          </a:xfrm>
          <a:prstGeom prst="rect">
            <a:avLst/>
          </a:prstGeom>
          <a:solidFill>
            <a:srgbClr val="f2f2f2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Прямоугольник 141"/>
          <p:cNvSpPr/>
          <p:nvPr/>
        </p:nvSpPr>
        <p:spPr>
          <a:xfrm>
            <a:off x="3563280" y="-7200"/>
            <a:ext cx="2915280" cy="72684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Преимущества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62" name="Text Box 4"/>
          <p:cNvSpPr/>
          <p:nvPr/>
        </p:nvSpPr>
        <p:spPr>
          <a:xfrm>
            <a:off x="2239200" y="1251360"/>
            <a:ext cx="6040800" cy="24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1f1f1f"/>
                </a:solidFill>
                <a:latin typeface="Noto Sans CJK HK Light"/>
                <a:ea typeface="DejaVu Sans"/>
              </a:rPr>
              <a:t>Проведение всех видов испытаний по РК-98, РК-11 и ГОСТ РВ 15.203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1f1f1f"/>
                </a:solidFill>
                <a:latin typeface="Noto Sans CJK HK Light"/>
                <a:ea typeface="DejaVu Sans"/>
              </a:rPr>
              <a:t>Сертификация решений в ФСТЭК и МО РФ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1f1f1f"/>
                </a:solidFill>
                <a:latin typeface="Noto Sans CJK HK Light"/>
                <a:ea typeface="DejaVu Sans"/>
              </a:rPr>
              <a:t>Сервисное и гарантийное обслуживание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1f1f1f"/>
                </a:solidFill>
                <a:latin typeface="Noto Sans CJK HK Light"/>
                <a:ea typeface="DejaVu Sans"/>
              </a:rPr>
              <a:t>Техническая поддержка и обучение персонала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63" name="Прямая соединительная линия 151"/>
          <p:cNvSpPr/>
          <p:nvPr/>
        </p:nvSpPr>
        <p:spPr>
          <a:xfrm>
            <a:off x="2341080" y="1611360"/>
            <a:ext cx="545796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Прямая соединительная линия 152"/>
          <p:cNvSpPr/>
          <p:nvPr/>
        </p:nvSpPr>
        <p:spPr>
          <a:xfrm>
            <a:off x="2341080" y="3051000"/>
            <a:ext cx="545796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Прямая соединительная линия 153"/>
          <p:cNvSpPr/>
          <p:nvPr/>
        </p:nvSpPr>
        <p:spPr>
          <a:xfrm>
            <a:off x="2341080" y="2331360"/>
            <a:ext cx="545796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Прямая соединительная линия 7"/>
          <p:cNvSpPr/>
          <p:nvPr/>
        </p:nvSpPr>
        <p:spPr>
          <a:xfrm>
            <a:off x="2341080" y="3770640"/>
            <a:ext cx="545796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7" name="Picture 1" descr="Эмблема Вооружённых сил Российской Федерации — Википедия"/>
          <p:cNvPicPr/>
          <p:nvPr/>
        </p:nvPicPr>
        <p:blipFill>
          <a:blip r:embed="rId1"/>
          <a:stretch/>
        </p:blipFill>
        <p:spPr>
          <a:xfrm>
            <a:off x="4083840" y="4785840"/>
            <a:ext cx="1116720" cy="61272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2" descr="РКЦ &amp;quot;Прогресс&amp;quot; завершил закупку металла для станков, на которых изготовят  &amp;quot;Союз-5&amp;quot; - ВПК.name"/>
          <p:cNvPicPr/>
          <p:nvPr/>
        </p:nvPicPr>
        <p:blipFill>
          <a:blip r:embed="rId2"/>
          <a:srcRect l="12786" t="5433" r="13725" b="1797"/>
          <a:stretch/>
        </p:blipFill>
        <p:spPr>
          <a:xfrm>
            <a:off x="6767280" y="4816800"/>
            <a:ext cx="718920" cy="581760"/>
          </a:xfrm>
          <a:prstGeom prst="rect">
            <a:avLst/>
          </a:prstGeom>
          <a:ln w="0">
            <a:noFill/>
          </a:ln>
          <a:effectLst>
            <a:softEdge rad="12600"/>
          </a:effectLst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8398800" y="4679280"/>
            <a:ext cx="996840" cy="73800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7634880" y="4853880"/>
            <a:ext cx="681120" cy="54468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5"/>
          <a:stretch/>
        </p:blipFill>
        <p:spPr>
          <a:xfrm>
            <a:off x="5200920" y="4825080"/>
            <a:ext cx="1495080" cy="573480"/>
          </a:xfrm>
          <a:prstGeom prst="rect">
            <a:avLst/>
          </a:prstGeom>
          <a:ln w="0">
            <a:noFill/>
          </a:ln>
        </p:spPr>
      </p:pic>
      <p:sp>
        <p:nvSpPr>
          <p:cNvPr id="72" name="Прямоугольник 4"/>
          <p:cNvSpPr/>
          <p:nvPr/>
        </p:nvSpPr>
        <p:spPr>
          <a:xfrm>
            <a:off x="863280" y="4679280"/>
            <a:ext cx="2915280" cy="9900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Заказчики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19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5"/>
          <p:cNvSpPr/>
          <p:nvPr/>
        </p:nvSpPr>
        <p:spPr>
          <a:xfrm>
            <a:off x="899640" y="908280"/>
            <a:ext cx="8278560" cy="413028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Прямоугольник 6"/>
          <p:cNvSpPr/>
          <p:nvPr/>
        </p:nvSpPr>
        <p:spPr>
          <a:xfrm>
            <a:off x="2699640" y="-7200"/>
            <a:ext cx="4678920" cy="72684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Технологический процесс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75" name="Picture 3" descr="C:\Users\Deploy\Desktop\Ansible-logo.png"/>
          <p:cNvPicPr/>
          <p:nvPr/>
        </p:nvPicPr>
        <p:blipFill>
          <a:blip r:embed="rId1"/>
          <a:stretch/>
        </p:blipFill>
        <p:spPr>
          <a:xfrm>
            <a:off x="6861600" y="3882600"/>
            <a:ext cx="1956960" cy="43596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4" descr="C:\Users\Deploy\Desktop\appscreaner.png"/>
          <p:cNvPicPr/>
          <p:nvPr/>
        </p:nvPicPr>
        <p:blipFill>
          <a:blip r:embed="rId2"/>
          <a:stretch/>
        </p:blipFill>
        <p:spPr>
          <a:xfrm>
            <a:off x="7265880" y="2069280"/>
            <a:ext cx="1215000" cy="44964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5" descr="C:\Users\Deploy\Desktop\mattermost.png"/>
          <p:cNvPicPr/>
          <p:nvPr/>
        </p:nvPicPr>
        <p:blipFill>
          <a:blip r:embed="rId3"/>
          <a:stretch/>
        </p:blipFill>
        <p:spPr>
          <a:xfrm>
            <a:off x="1605960" y="2967480"/>
            <a:ext cx="1295280" cy="143280"/>
          </a:xfrm>
          <a:prstGeom prst="rect">
            <a:avLst/>
          </a:prstGeom>
          <a:ln w="0">
            <a:noFill/>
          </a:ln>
        </p:spPr>
      </p:pic>
      <p:pic>
        <p:nvPicPr>
          <p:cNvPr id="78" name="Picture 6" descr="C:\Users\Deploy\Desktop\PostgreSQL_logo_Postgre_SQL.png"/>
          <p:cNvPicPr/>
          <p:nvPr/>
        </p:nvPicPr>
        <p:blipFill>
          <a:blip r:embed="rId4"/>
          <a:stretch/>
        </p:blipFill>
        <p:spPr>
          <a:xfrm>
            <a:off x="3996360" y="4139280"/>
            <a:ext cx="1244880" cy="14328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7" descr="C:\Users\Deploy\Desktop\sql.png"/>
          <p:cNvPicPr/>
          <p:nvPr/>
        </p:nvPicPr>
        <p:blipFill>
          <a:blip r:embed="rId5"/>
          <a:stretch/>
        </p:blipFill>
        <p:spPr>
          <a:xfrm>
            <a:off x="4111920" y="3599280"/>
            <a:ext cx="949320" cy="34668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6"/>
          <a:stretch/>
        </p:blipFill>
        <p:spPr>
          <a:xfrm>
            <a:off x="1461960" y="1619640"/>
            <a:ext cx="2327040" cy="107928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7"/>
          <a:stretch/>
        </p:blipFill>
        <p:spPr>
          <a:xfrm>
            <a:off x="4297320" y="1585080"/>
            <a:ext cx="561600" cy="57384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8"/>
          <a:stretch/>
        </p:blipFill>
        <p:spPr>
          <a:xfrm>
            <a:off x="1461960" y="3235680"/>
            <a:ext cx="1128960" cy="45108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9"/>
          <a:stretch/>
        </p:blipFill>
        <p:spPr>
          <a:xfrm>
            <a:off x="3813840" y="3059280"/>
            <a:ext cx="1427400" cy="42228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10"/>
          <a:stretch/>
        </p:blipFill>
        <p:spPr>
          <a:xfrm>
            <a:off x="4067640" y="2278440"/>
            <a:ext cx="1069200" cy="60048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11"/>
          <a:stretch/>
        </p:blipFill>
        <p:spPr>
          <a:xfrm>
            <a:off x="1641960" y="3867480"/>
            <a:ext cx="1021320" cy="22248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12"/>
          <a:stretch/>
        </p:blipFill>
        <p:spPr>
          <a:xfrm>
            <a:off x="5781600" y="2772720"/>
            <a:ext cx="646200" cy="64620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13"/>
          <a:stretch/>
        </p:blipFill>
        <p:spPr>
          <a:xfrm>
            <a:off x="5961600" y="3779280"/>
            <a:ext cx="530280" cy="65988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14"/>
          <a:stretch/>
        </p:blipFill>
        <p:spPr>
          <a:xfrm>
            <a:off x="5687280" y="2159640"/>
            <a:ext cx="993600" cy="53676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15"/>
          <a:stretch/>
        </p:blipFill>
        <p:spPr>
          <a:xfrm>
            <a:off x="5601600" y="1619640"/>
            <a:ext cx="1273680" cy="37368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16"/>
          <a:stretch/>
        </p:blipFill>
        <p:spPr>
          <a:xfrm>
            <a:off x="5781600" y="3419280"/>
            <a:ext cx="809280" cy="2530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17"/>
          <a:stretch/>
        </p:blipFill>
        <p:spPr>
          <a:xfrm>
            <a:off x="7401600" y="1619640"/>
            <a:ext cx="1079280" cy="4042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18"/>
          <a:stretch/>
        </p:blipFill>
        <p:spPr>
          <a:xfrm>
            <a:off x="7581600" y="2699640"/>
            <a:ext cx="539280" cy="53928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19"/>
          <a:stretch/>
        </p:blipFill>
        <p:spPr>
          <a:xfrm>
            <a:off x="7401600" y="3369960"/>
            <a:ext cx="982080" cy="40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Прямоугольник 177"/>
          <p:cNvSpPr/>
          <p:nvPr/>
        </p:nvSpPr>
        <p:spPr>
          <a:xfrm>
            <a:off x="2929680" y="360"/>
            <a:ext cx="4025880" cy="59256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Концепция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95" name="Прямоугольник 175"/>
          <p:cNvSpPr/>
          <p:nvPr/>
        </p:nvSpPr>
        <p:spPr>
          <a:xfrm>
            <a:off x="396360" y="799200"/>
            <a:ext cx="9324360" cy="44190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Прямоугольник 176"/>
          <p:cNvSpPr/>
          <p:nvPr/>
        </p:nvSpPr>
        <p:spPr>
          <a:xfrm>
            <a:off x="572040" y="1388160"/>
            <a:ext cx="700920" cy="586080"/>
          </a:xfrm>
          <a:prstGeom prst="rect">
            <a:avLst/>
          </a:prstGeom>
          <a:solidFill>
            <a:srgbClr val="3775b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7" name="Прямоугольник 178"/>
          <p:cNvSpPr/>
          <p:nvPr/>
        </p:nvSpPr>
        <p:spPr>
          <a:xfrm>
            <a:off x="5324040" y="1387440"/>
            <a:ext cx="700560" cy="586440"/>
          </a:xfrm>
          <a:prstGeom prst="rect">
            <a:avLst/>
          </a:prstGeom>
          <a:solidFill>
            <a:srgbClr val="3775b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8" name="Прямоугольник 179"/>
          <p:cNvSpPr/>
          <p:nvPr/>
        </p:nvSpPr>
        <p:spPr>
          <a:xfrm>
            <a:off x="5324040" y="3153600"/>
            <a:ext cx="700560" cy="586080"/>
          </a:xfrm>
          <a:prstGeom prst="rect">
            <a:avLst/>
          </a:prstGeom>
          <a:solidFill>
            <a:srgbClr val="3775b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4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9" name="Прямоугольник 180"/>
          <p:cNvSpPr/>
          <p:nvPr/>
        </p:nvSpPr>
        <p:spPr>
          <a:xfrm>
            <a:off x="572040" y="3153600"/>
            <a:ext cx="700920" cy="586080"/>
          </a:xfrm>
          <a:prstGeom prst="rect">
            <a:avLst/>
          </a:prstGeom>
          <a:solidFill>
            <a:srgbClr val="3775b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0" name="Text Box 5"/>
          <p:cNvSpPr/>
          <p:nvPr/>
        </p:nvSpPr>
        <p:spPr>
          <a:xfrm>
            <a:off x="1260000" y="1310400"/>
            <a:ext cx="3897360" cy="12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Непрерывное развитие инфраструктуры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Автоматизация процессов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Внедрение интеллектуализации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Разработка прикладного специального ПО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1" name="Прямоугольник 182"/>
          <p:cNvSpPr/>
          <p:nvPr/>
        </p:nvSpPr>
        <p:spPr>
          <a:xfrm>
            <a:off x="1276560" y="958320"/>
            <a:ext cx="175644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Принципы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2" name="Прямоугольник 183"/>
          <p:cNvSpPr/>
          <p:nvPr/>
        </p:nvSpPr>
        <p:spPr>
          <a:xfrm>
            <a:off x="6027840" y="958320"/>
            <a:ext cx="228456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Готовые продукты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3" name="Text Box 6"/>
          <p:cNvSpPr/>
          <p:nvPr/>
        </p:nvSpPr>
        <p:spPr>
          <a:xfrm>
            <a:off x="6010920" y="1311120"/>
            <a:ext cx="370944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Конвергентная облачная платформа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Средство коллективного отображения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Система контроля и управления доступом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4" name="Прямоугольник 185"/>
          <p:cNvSpPr/>
          <p:nvPr/>
        </p:nvSpPr>
        <p:spPr>
          <a:xfrm>
            <a:off x="1276560" y="2712240"/>
            <a:ext cx="263664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5" name="Text Box 7"/>
          <p:cNvSpPr/>
          <p:nvPr/>
        </p:nvSpPr>
        <p:spPr>
          <a:xfrm>
            <a:off x="1260000" y="3054240"/>
            <a:ext cx="370872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безопасной разработки ПО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интеллектуального управления КА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оценки достаточности средств НАКУ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Имитационная модель оценки надежности КС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Имитационная модель ТТХ КС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6" name="Прямоугольник 187"/>
          <p:cNvSpPr/>
          <p:nvPr/>
        </p:nvSpPr>
        <p:spPr>
          <a:xfrm>
            <a:off x="6027840" y="2712240"/>
            <a:ext cx="263664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7" name="Text Box 9"/>
          <p:cNvSpPr/>
          <p:nvPr/>
        </p:nvSpPr>
        <p:spPr>
          <a:xfrm>
            <a:off x="6010200" y="3065040"/>
            <a:ext cx="370944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Виртуализация на отечественных платформах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Интеллектуализация управления КА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Интеллектуальный СКУД (</a:t>
            </a:r>
            <a:r>
              <a:rPr b="0" lang="en-US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FaceID</a:t>
            </a: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, обнаружение электронных устройств)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Коллективный интеллект БПЛА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Облачная система хранения, обработки и предоставления данных ДЗЗ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Прямоугольник 189"/>
          <p:cNvSpPr/>
          <p:nvPr/>
        </p:nvSpPr>
        <p:spPr>
          <a:xfrm>
            <a:off x="0" y="360"/>
            <a:ext cx="6773760" cy="56664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Прямоугольник 190"/>
          <p:cNvSpPr/>
          <p:nvPr/>
        </p:nvSpPr>
        <p:spPr>
          <a:xfrm rot="21589200">
            <a:off x="6598440" y="3240"/>
            <a:ext cx="3476520" cy="5666040"/>
          </a:xfrm>
          <a:prstGeom prst="rect">
            <a:avLst/>
          </a:prstGeom>
          <a:solidFill>
            <a:srgbClr val="f2f2f2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Прямоугольник 191"/>
          <p:cNvSpPr/>
          <p:nvPr/>
        </p:nvSpPr>
        <p:spPr>
          <a:xfrm>
            <a:off x="182520" y="360"/>
            <a:ext cx="585756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«Облачная» инфраструктура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11" name="Прямоугольник 192"/>
          <p:cNvSpPr/>
          <p:nvPr/>
        </p:nvSpPr>
        <p:spPr>
          <a:xfrm>
            <a:off x="182520" y="743400"/>
            <a:ext cx="457560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Конвергентная облачная платформа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2" name="Прямоугольник 193"/>
          <p:cNvSpPr/>
          <p:nvPr/>
        </p:nvSpPr>
        <p:spPr>
          <a:xfrm>
            <a:off x="182520" y="1150200"/>
            <a:ext cx="6224040" cy="66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Обеспечивает независимость программных средств от аппаратной платформы и создает из вычислительных средств конвергентный кластер с применением технологий виртуализации.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13" name="Прямоугольник 194"/>
          <p:cNvSpPr/>
          <p:nvPr/>
        </p:nvSpPr>
        <p:spPr>
          <a:xfrm>
            <a:off x="182520" y="1932480"/>
            <a:ext cx="7505640" cy="17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Управление аппаратными ресурсами  и средой виртуализации кластера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Мониторинг состояния технических средств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Автоматизированная настройка и установка компонентов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Использование любой «устаревшей» ОС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14" name="Прямоугольник 195"/>
          <p:cNvSpPr/>
          <p:nvPr/>
        </p:nvSpPr>
        <p:spPr>
          <a:xfrm>
            <a:off x="182520" y="3868200"/>
            <a:ext cx="7322760" cy="14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Автоматическое распределение нагрузки на узлы кластера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Высокая надежность и отказоустойчивость системы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15" name="Прямая соединительная линия 196"/>
          <p:cNvSpPr/>
          <p:nvPr/>
        </p:nvSpPr>
        <p:spPr>
          <a:xfrm>
            <a:off x="292320" y="505440"/>
            <a:ext cx="494496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Прямая соединительная линия 197"/>
          <p:cNvSpPr/>
          <p:nvPr/>
        </p:nvSpPr>
        <p:spPr>
          <a:xfrm flipV="1">
            <a:off x="164160" y="1189800"/>
            <a:ext cx="360" cy="59832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Рисунок 198" descr=""/>
          <p:cNvPicPr/>
          <p:nvPr/>
        </p:nvPicPr>
        <p:blipFill>
          <a:blip r:embed="rId1"/>
          <a:stretch/>
        </p:blipFill>
        <p:spPr>
          <a:xfrm>
            <a:off x="11936880" y="3531240"/>
            <a:ext cx="2781000" cy="131256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9694;p68"/>
          <p:cNvSpPr/>
          <p:nvPr/>
        </p:nvSpPr>
        <p:spPr>
          <a:xfrm>
            <a:off x="11790360" y="3421800"/>
            <a:ext cx="3040920" cy="225612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Рисунок 200" descr=""/>
          <p:cNvPicPr/>
          <p:nvPr/>
        </p:nvPicPr>
        <p:blipFill>
          <a:blip r:embed="rId2"/>
          <a:stretch/>
        </p:blipFill>
        <p:spPr>
          <a:xfrm>
            <a:off x="6955560" y="354240"/>
            <a:ext cx="2975760" cy="1292760"/>
          </a:xfrm>
          <a:prstGeom prst="rect">
            <a:avLst/>
          </a:prstGeom>
          <a:ln w="0">
            <a:noFill/>
          </a:ln>
        </p:spPr>
      </p:pic>
      <p:pic>
        <p:nvPicPr>
          <p:cNvPr id="120" name="Рисунок 201" descr=""/>
          <p:cNvPicPr/>
          <p:nvPr/>
        </p:nvPicPr>
        <p:blipFill>
          <a:blip r:embed="rId3"/>
          <a:stretch/>
        </p:blipFill>
        <p:spPr>
          <a:xfrm>
            <a:off x="6959160" y="2082960"/>
            <a:ext cx="2975040" cy="1292040"/>
          </a:xfrm>
          <a:prstGeom prst="rect">
            <a:avLst/>
          </a:prstGeom>
          <a:ln w="0">
            <a:noFill/>
          </a:ln>
        </p:spPr>
      </p:pic>
      <p:pic>
        <p:nvPicPr>
          <p:cNvPr id="121" name="Рисунок 202" descr=""/>
          <p:cNvPicPr/>
          <p:nvPr/>
        </p:nvPicPr>
        <p:blipFill>
          <a:blip r:embed="rId4"/>
          <a:stretch/>
        </p:blipFill>
        <p:spPr>
          <a:xfrm>
            <a:off x="6959160" y="3808440"/>
            <a:ext cx="2975040" cy="122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оугольник 203"/>
          <p:cNvSpPr/>
          <p:nvPr/>
        </p:nvSpPr>
        <p:spPr>
          <a:xfrm>
            <a:off x="0" y="360"/>
            <a:ext cx="5491440" cy="56664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Прямоугольник 204"/>
          <p:cNvSpPr/>
          <p:nvPr/>
        </p:nvSpPr>
        <p:spPr>
          <a:xfrm rot="21589200">
            <a:off x="5393520" y="360"/>
            <a:ext cx="4673160" cy="565668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Прямоугольник 205"/>
          <p:cNvSpPr/>
          <p:nvPr/>
        </p:nvSpPr>
        <p:spPr>
          <a:xfrm>
            <a:off x="181080" y="446040"/>
            <a:ext cx="512640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Средство коллективного отображения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5" name="Прямоугольник 206"/>
          <p:cNvSpPr/>
          <p:nvPr/>
        </p:nvSpPr>
        <p:spPr>
          <a:xfrm>
            <a:off x="181080" y="1695960"/>
            <a:ext cx="40042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Управление видеостеной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6" name="Прямоугольник 207"/>
          <p:cNvSpPr/>
          <p:nvPr/>
        </p:nvSpPr>
        <p:spPr>
          <a:xfrm>
            <a:off x="182520" y="2231640"/>
            <a:ext cx="49420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Программно-аппаратное решение для удобного просмотра изображений сразу с нескольких рабочих мест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27" name="Прямоугольник 208"/>
          <p:cNvSpPr/>
          <p:nvPr/>
        </p:nvSpPr>
        <p:spPr>
          <a:xfrm>
            <a:off x="5493960" y="3273120"/>
            <a:ext cx="4392360" cy="222912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Гибкая настройка под необходимую конфигурацию и количество видеопанелей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вариантами отображения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с любого рабочего места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28" name="Прямоугольник 209"/>
          <p:cNvSpPr/>
          <p:nvPr/>
        </p:nvSpPr>
        <p:spPr>
          <a:xfrm>
            <a:off x="182520" y="3273120"/>
            <a:ext cx="6407280" cy="20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Отсутствие привязки к проприетарным технологиям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Совместимость с широким парком видеопанелей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29" name="Прямая соединительная линия 210"/>
          <p:cNvSpPr/>
          <p:nvPr/>
        </p:nvSpPr>
        <p:spPr>
          <a:xfrm>
            <a:off x="277200" y="1410480"/>
            <a:ext cx="432792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Прямая соединительная линия 211"/>
          <p:cNvSpPr/>
          <p:nvPr/>
        </p:nvSpPr>
        <p:spPr>
          <a:xfrm flipV="1">
            <a:off x="173160" y="2302920"/>
            <a:ext cx="360" cy="36108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Рисунок 212" descr=""/>
          <p:cNvPicPr/>
          <p:nvPr/>
        </p:nvPicPr>
        <p:blipFill>
          <a:blip r:embed="rId1"/>
          <a:stretch/>
        </p:blipFill>
        <p:spPr>
          <a:xfrm>
            <a:off x="11936880" y="3531240"/>
            <a:ext cx="2781000" cy="131256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9694;p 1"/>
          <p:cNvSpPr/>
          <p:nvPr/>
        </p:nvSpPr>
        <p:spPr>
          <a:xfrm>
            <a:off x="11790360" y="3421800"/>
            <a:ext cx="3040920" cy="225612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Рисунок 3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7560" y="1524960"/>
            <a:ext cx="4181400" cy="1299600"/>
          </a:xfrm>
          <a:prstGeom prst="rect">
            <a:avLst/>
          </a:prstGeom>
          <a:ln w="0">
            <a:noFill/>
          </a:ln>
        </p:spPr>
      </p:pic>
      <p:pic>
        <p:nvPicPr>
          <p:cNvPr id="134" name="Рисунок 1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7560" y="148320"/>
            <a:ext cx="4173120" cy="137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Прямоугольник 216"/>
          <p:cNvSpPr/>
          <p:nvPr/>
        </p:nvSpPr>
        <p:spPr>
          <a:xfrm>
            <a:off x="0" y="360"/>
            <a:ext cx="5491440" cy="56664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Прямоугольник 217"/>
          <p:cNvSpPr/>
          <p:nvPr/>
        </p:nvSpPr>
        <p:spPr>
          <a:xfrm>
            <a:off x="179640" y="194040"/>
            <a:ext cx="512640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контроля и управления доступом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7" name="Прямоугольник 218"/>
          <p:cNvSpPr/>
          <p:nvPr/>
        </p:nvSpPr>
        <p:spPr>
          <a:xfrm>
            <a:off x="181080" y="1259640"/>
            <a:ext cx="40042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световой и звуковой сигнализации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8" name="Прямоугольник 219"/>
          <p:cNvSpPr/>
          <p:nvPr/>
        </p:nvSpPr>
        <p:spPr>
          <a:xfrm>
            <a:off x="182520" y="1913400"/>
            <a:ext cx="4942080" cy="97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Программно-аппаратное решение для централизованного контроля доступа в помещения и к рабочим местам и для мониторинга датчиковой аппаратуры помещения.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39" name="Прямоугольник 220"/>
          <p:cNvSpPr/>
          <p:nvPr/>
        </p:nvSpPr>
        <p:spPr>
          <a:xfrm rot="21589200">
            <a:off x="5307480" y="-720"/>
            <a:ext cx="4863240" cy="566892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Прямоугольник 221"/>
          <p:cNvSpPr/>
          <p:nvPr/>
        </p:nvSpPr>
        <p:spPr>
          <a:xfrm>
            <a:off x="5502240" y="2854800"/>
            <a:ext cx="4483800" cy="274716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0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оборудованием  и настройка конфигурации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учетными данными сотрудников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Назначение и контроль доступа сотрудников в помещения и к вычислительным средствам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Отображение на схеме контролируемых помещений текущего состояния дверей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Ведение журнала регистрации доступа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41" name="Прямоугольник 222"/>
          <p:cNvSpPr/>
          <p:nvPr/>
        </p:nvSpPr>
        <p:spPr>
          <a:xfrm>
            <a:off x="182520" y="2829240"/>
            <a:ext cx="5124960" cy="26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Высокая гибкость и способность доработки под требования системы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Использование стандартных аппаратных средств управления доступом, пожарной и охранной сигнализации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Архитектура, позволяющая строить отказоустойчивые системы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42" name="Прямая соединительная линия 223"/>
          <p:cNvSpPr/>
          <p:nvPr/>
        </p:nvSpPr>
        <p:spPr>
          <a:xfrm>
            <a:off x="275760" y="1158480"/>
            <a:ext cx="432792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Прямая соединительная линия 224"/>
          <p:cNvSpPr/>
          <p:nvPr/>
        </p:nvSpPr>
        <p:spPr>
          <a:xfrm flipV="1">
            <a:off x="173160" y="1991880"/>
            <a:ext cx="360" cy="56520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Рисунок 227" descr=""/>
          <p:cNvPicPr/>
          <p:nvPr/>
        </p:nvPicPr>
        <p:blipFill>
          <a:blip r:embed="rId1"/>
          <a:stretch/>
        </p:blipFill>
        <p:spPr>
          <a:xfrm>
            <a:off x="6278040" y="1620000"/>
            <a:ext cx="3440160" cy="123444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8" descr=""/>
          <p:cNvPicPr/>
          <p:nvPr/>
        </p:nvPicPr>
        <p:blipFill>
          <a:blip r:embed="rId2"/>
          <a:stretch/>
        </p:blipFill>
        <p:spPr>
          <a:xfrm>
            <a:off x="6299280" y="14760"/>
            <a:ext cx="3128040" cy="16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Прямоугольник 228"/>
          <p:cNvSpPr/>
          <p:nvPr/>
        </p:nvSpPr>
        <p:spPr>
          <a:xfrm>
            <a:off x="0" y="360"/>
            <a:ext cx="6773760" cy="5666400"/>
          </a:xfrm>
          <a:prstGeom prst="rect">
            <a:avLst/>
          </a:prstGeom>
          <a:solidFill>
            <a:srgbClr val="3775b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Прямоугольник 229"/>
          <p:cNvSpPr/>
          <p:nvPr/>
        </p:nvSpPr>
        <p:spPr>
          <a:xfrm rot="21589200">
            <a:off x="6598440" y="3240"/>
            <a:ext cx="3476520" cy="566604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Прямоугольник 230"/>
          <p:cNvSpPr/>
          <p:nvPr/>
        </p:nvSpPr>
        <p:spPr>
          <a:xfrm>
            <a:off x="182880" y="112680"/>
            <a:ext cx="585756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безопасной разработки ПО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9" name="Прямоугольник 231"/>
          <p:cNvSpPr/>
          <p:nvPr/>
        </p:nvSpPr>
        <p:spPr>
          <a:xfrm>
            <a:off x="182880" y="1094760"/>
            <a:ext cx="457560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НИР БПО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50" name="Прямоугольник 232"/>
          <p:cNvSpPr/>
          <p:nvPr/>
        </p:nvSpPr>
        <p:spPr>
          <a:xfrm>
            <a:off x="182880" y="1502280"/>
            <a:ext cx="6224040" cy="66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Программное решение для разработки программного обеспечения в соответствии с требованиями ГОСТ Р 56939-2016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1" name="Прямоугольник 233"/>
          <p:cNvSpPr/>
          <p:nvPr/>
        </p:nvSpPr>
        <p:spPr>
          <a:xfrm>
            <a:off x="182880" y="2045520"/>
            <a:ext cx="7505640" cy="17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Формирование среды разработки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Проведение статического анализа, экспертизы исходного кода и сборку ПО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Проведение функционального, фаззинг тестирования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Проверка разработанного ПО на бесконфликтность с антивирусами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2" name="Прямоугольник 234"/>
          <p:cNvSpPr/>
          <p:nvPr/>
        </p:nvSpPr>
        <p:spPr>
          <a:xfrm>
            <a:off x="182880" y="3981240"/>
            <a:ext cx="7322760" cy="14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Формирование документации к ПО по требованиям ГОСТ 19 серии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Передача результатов в сертификационные лаборатории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Автоматизированное взаимодействие с БД уязвимостей ПО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3" name="Прямая соединительная линия 235"/>
          <p:cNvSpPr/>
          <p:nvPr/>
        </p:nvSpPr>
        <p:spPr>
          <a:xfrm>
            <a:off x="256320" y="1018800"/>
            <a:ext cx="575100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Прямая соединительная линия 236"/>
          <p:cNvSpPr/>
          <p:nvPr/>
        </p:nvSpPr>
        <p:spPr>
          <a:xfrm flipV="1">
            <a:off x="164520" y="1511280"/>
            <a:ext cx="360" cy="4197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Рисунок 237" descr=""/>
          <p:cNvPicPr/>
          <p:nvPr/>
        </p:nvPicPr>
        <p:blipFill>
          <a:blip r:embed="rId1"/>
          <a:stretch/>
        </p:blipFill>
        <p:spPr>
          <a:xfrm>
            <a:off x="11936880" y="3531240"/>
            <a:ext cx="2781000" cy="131256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9694;p 3"/>
          <p:cNvSpPr/>
          <p:nvPr/>
        </p:nvSpPr>
        <p:spPr>
          <a:xfrm>
            <a:off x="11790360" y="3421800"/>
            <a:ext cx="3040920" cy="225612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Picture 11" descr=""/>
          <p:cNvPicPr/>
          <p:nvPr/>
        </p:nvPicPr>
        <p:blipFill>
          <a:blip r:embed="rId2"/>
          <a:stretch/>
        </p:blipFill>
        <p:spPr>
          <a:xfrm>
            <a:off x="6812640" y="148320"/>
            <a:ext cx="3183840" cy="136368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12" descr=""/>
          <p:cNvPicPr/>
          <p:nvPr/>
        </p:nvPicPr>
        <p:blipFill>
          <a:blip r:embed="rId3"/>
          <a:stretch/>
        </p:blipFill>
        <p:spPr>
          <a:xfrm>
            <a:off x="6812640" y="2082960"/>
            <a:ext cx="3183840" cy="141156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13" descr=""/>
          <p:cNvPicPr/>
          <p:nvPr/>
        </p:nvPicPr>
        <p:blipFill>
          <a:blip r:embed="rId4"/>
          <a:stretch/>
        </p:blipFill>
        <p:spPr>
          <a:xfrm>
            <a:off x="6812640" y="4017240"/>
            <a:ext cx="3183840" cy="13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83a"/>
      </a:dk2>
      <a:lt2>
        <a:srgbClr val="ccffff"/>
      </a:lt2>
      <a:accent1>
        <a:srgbClr val="0070c0"/>
      </a:accent1>
      <a:accent2>
        <a:srgbClr val="ff9000"/>
      </a:accent2>
      <a:accent3>
        <a:srgbClr val="21ab90"/>
      </a:accent3>
      <a:accent4>
        <a:srgbClr val="ff4500"/>
      </a:accent4>
      <a:accent5>
        <a:srgbClr val="657174"/>
      </a:accent5>
      <a:accent6>
        <a:srgbClr val="961ae7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15744</TotalTime>
  <Application>LibreOffice/7.3.7.2$Linux_X86_64 LibreOffice_project/30$Build-2</Application>
  <AppVersion>15.0000</AppVersion>
  <Words>692</Words>
  <Paragraphs>171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2018-04-13T09:53:49Z</dcterms:created>
  <dc:creator>Логинов Константин Михайлович</dc:creator>
  <dc:description/>
  <dc:language>ru-RU</dc:language>
  <cp:lastModifiedBy/>
  <cp:lastPrinted>2021-10-18T14:52:08Z</cp:lastPrinted>
  <dcterms:modified xsi:type="dcterms:W3CDTF">2022-11-25T14:02:54Z</dcterms:modified>
  <cp:revision>1977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Лист A4 (210x297 мм)</vt:lpwstr>
  </property>
  <property fmtid="{D5CDD505-2E9C-101B-9397-08002B2CF9AE}" pid="4" name="Slides">
    <vt:i4>15</vt:i4>
  </property>
</Properties>
</file>